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embeddedFontLst>
    <p:embeddedFont>
      <p:font typeface="Halant"/>
      <p:bold r:id="rId11"/>
    </p:embeddedFont>
    <p:embeddedFont>
      <p:font typeface="Inter"/>
      <p:regular r:id="rId12"/>
      <p:bold r:id="rId13"/>
      <p:italic r:id="rId14"/>
      <p:boldItalic r:id="rId1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Halant-bold.fntdata"/><Relationship Id="rId10" Type="http://schemas.openxmlformats.org/officeDocument/2006/relationships/slide" Target="slides/slide5.xml"/><Relationship Id="rId13" Type="http://schemas.openxmlformats.org/officeDocument/2006/relationships/font" Target="fonts/Inter-bold.fntdata"/><Relationship Id="rId12" Type="http://schemas.openxmlformats.org/officeDocument/2006/relationships/font" Target="fonts/Inter-regular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Inter-boldItalic.fntdata"/><Relationship Id="rId14" Type="http://schemas.openxmlformats.org/officeDocument/2006/relationships/font" Target="fonts/Inter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5.png>
</file>

<file path=ppt/media/image7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a4c8e3b82f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2" name="Google Shape;52;g2a4c8e3b82f_0_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32b28340b15_0_1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3" name="Google Shape;73;g32b28340b15_0_10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33852f1ee9e_0_1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g33852f1ee9e_0_135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33852f1ee9e_0_2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4" name="Google Shape;114;g33852f1ee9e_0_238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g33852f1ee9e_0_3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4" name="Google Shape;134;g33852f1ee9e_0_34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5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7.jpg"/><Relationship Id="rId4" Type="http://schemas.openxmlformats.org/officeDocument/2006/relationships/image" Target="../media/image5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5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5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" name="Google Shape;54;p13"/>
          <p:cNvGrpSpPr/>
          <p:nvPr/>
        </p:nvGrpSpPr>
        <p:grpSpPr>
          <a:xfrm>
            <a:off x="-15535" y="-90413"/>
            <a:ext cx="2119669" cy="5233992"/>
            <a:chOff x="0" y="-241102"/>
            <a:chExt cx="5652450" cy="13957313"/>
          </a:xfrm>
        </p:grpSpPr>
        <p:grpSp>
          <p:nvGrpSpPr>
            <p:cNvPr id="55" name="Google Shape;55;p13"/>
            <p:cNvGrpSpPr/>
            <p:nvPr/>
          </p:nvGrpSpPr>
          <p:grpSpPr>
            <a:xfrm>
              <a:off x="2826056" y="-241102"/>
              <a:ext cx="2826394" cy="13957313"/>
              <a:chOff x="0" y="-47625"/>
              <a:chExt cx="558300" cy="2757000"/>
            </a:xfrm>
          </p:grpSpPr>
          <p:sp>
            <p:nvSpPr>
              <p:cNvPr id="56" name="Google Shape;56;p13"/>
              <p:cNvSpPr/>
              <p:nvPr/>
            </p:nvSpPr>
            <p:spPr>
              <a:xfrm>
                <a:off x="0" y="0"/>
                <a:ext cx="558233" cy="2709333"/>
              </a:xfrm>
              <a:custGeom>
                <a:rect b="b" l="l" r="r" t="t"/>
                <a:pathLst>
                  <a:path extrusionOk="0" h="2709333" w="558233">
                    <a:moveTo>
                      <a:pt x="0" y="0"/>
                    </a:moveTo>
                    <a:lnTo>
                      <a:pt x="558233" y="0"/>
                    </a:lnTo>
                    <a:lnTo>
                      <a:pt x="558233" y="2709333"/>
                    </a:lnTo>
                    <a:lnTo>
                      <a:pt x="0" y="2709333"/>
                    </a:lnTo>
                    <a:close/>
                  </a:path>
                </a:pathLst>
              </a:custGeom>
              <a:solidFill>
                <a:srgbClr val="231F20"/>
              </a:solidFill>
              <a:ln>
                <a:noFill/>
              </a:ln>
            </p:spPr>
          </p:sp>
          <p:sp>
            <p:nvSpPr>
              <p:cNvPr id="57" name="Google Shape;57;p13"/>
              <p:cNvSpPr txBox="1"/>
              <p:nvPr/>
            </p:nvSpPr>
            <p:spPr>
              <a:xfrm>
                <a:off x="0" y="-47625"/>
                <a:ext cx="558300" cy="27570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25400" lIns="25400" spcFirstLastPara="1" rIns="25400" wrap="square" tIns="25400">
                <a:noAutofit/>
              </a:bodyPr>
              <a:lstStyle/>
              <a:p>
                <a:pPr indent="0" lvl="0" marL="0" marR="0" rtl="0" algn="ctr">
                  <a:lnSpc>
                    <a:spcPct val="147722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9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58" name="Google Shape;58;p13"/>
            <p:cNvGrpSpPr/>
            <p:nvPr/>
          </p:nvGrpSpPr>
          <p:grpSpPr>
            <a:xfrm>
              <a:off x="1413028" y="-241102"/>
              <a:ext cx="2826394" cy="13957313"/>
              <a:chOff x="0" y="-47625"/>
              <a:chExt cx="558300" cy="2757000"/>
            </a:xfrm>
          </p:grpSpPr>
          <p:sp>
            <p:nvSpPr>
              <p:cNvPr id="59" name="Google Shape;59;p13"/>
              <p:cNvSpPr/>
              <p:nvPr/>
            </p:nvSpPr>
            <p:spPr>
              <a:xfrm>
                <a:off x="0" y="0"/>
                <a:ext cx="558233" cy="2709333"/>
              </a:xfrm>
              <a:custGeom>
                <a:rect b="b" l="l" r="r" t="t"/>
                <a:pathLst>
                  <a:path extrusionOk="0" h="2709333" w="558233">
                    <a:moveTo>
                      <a:pt x="0" y="0"/>
                    </a:moveTo>
                    <a:lnTo>
                      <a:pt x="558233" y="0"/>
                    </a:lnTo>
                    <a:lnTo>
                      <a:pt x="558233" y="2709333"/>
                    </a:lnTo>
                    <a:lnTo>
                      <a:pt x="0" y="2709333"/>
                    </a:lnTo>
                    <a:close/>
                  </a:path>
                </a:pathLst>
              </a:custGeom>
              <a:solidFill>
                <a:srgbClr val="38E0A4"/>
              </a:solidFill>
              <a:ln>
                <a:noFill/>
              </a:ln>
            </p:spPr>
          </p:sp>
          <p:sp>
            <p:nvSpPr>
              <p:cNvPr id="60" name="Google Shape;60;p13"/>
              <p:cNvSpPr txBox="1"/>
              <p:nvPr/>
            </p:nvSpPr>
            <p:spPr>
              <a:xfrm>
                <a:off x="0" y="-47625"/>
                <a:ext cx="558300" cy="27570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25400" lIns="25400" spcFirstLastPara="1" rIns="25400" wrap="square" tIns="25400">
                <a:noAutofit/>
              </a:bodyPr>
              <a:lstStyle/>
              <a:p>
                <a:pPr indent="0" lvl="0" marL="0" marR="0" rtl="0" algn="ctr">
                  <a:lnSpc>
                    <a:spcPct val="147722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9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61" name="Google Shape;61;p13"/>
            <p:cNvGrpSpPr/>
            <p:nvPr/>
          </p:nvGrpSpPr>
          <p:grpSpPr>
            <a:xfrm>
              <a:off x="0" y="-241102"/>
              <a:ext cx="2826394" cy="13957313"/>
              <a:chOff x="0" y="-47625"/>
              <a:chExt cx="558300" cy="2757000"/>
            </a:xfrm>
          </p:grpSpPr>
          <p:sp>
            <p:nvSpPr>
              <p:cNvPr id="62" name="Google Shape;62;p13"/>
              <p:cNvSpPr/>
              <p:nvPr/>
            </p:nvSpPr>
            <p:spPr>
              <a:xfrm>
                <a:off x="0" y="0"/>
                <a:ext cx="558233" cy="2709333"/>
              </a:xfrm>
              <a:custGeom>
                <a:rect b="b" l="l" r="r" t="t"/>
                <a:pathLst>
                  <a:path extrusionOk="0" h="2709333" w="558233">
                    <a:moveTo>
                      <a:pt x="0" y="0"/>
                    </a:moveTo>
                    <a:lnTo>
                      <a:pt x="558233" y="0"/>
                    </a:lnTo>
                    <a:lnTo>
                      <a:pt x="558233" y="2709333"/>
                    </a:lnTo>
                    <a:lnTo>
                      <a:pt x="0" y="2709333"/>
                    </a:lnTo>
                    <a:close/>
                  </a:path>
                </a:pathLst>
              </a:custGeom>
              <a:solidFill>
                <a:srgbClr val="6484F3"/>
              </a:solidFill>
              <a:ln>
                <a:noFill/>
              </a:ln>
            </p:spPr>
          </p:sp>
          <p:sp>
            <p:nvSpPr>
              <p:cNvPr id="63" name="Google Shape;63;p13"/>
              <p:cNvSpPr txBox="1"/>
              <p:nvPr/>
            </p:nvSpPr>
            <p:spPr>
              <a:xfrm>
                <a:off x="0" y="-47625"/>
                <a:ext cx="558300" cy="27570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25400" lIns="25400" spcFirstLastPara="1" rIns="25400" wrap="square" tIns="25400">
                <a:noAutofit/>
              </a:bodyPr>
              <a:lstStyle/>
              <a:p>
                <a:pPr indent="0" lvl="0" marL="0" marR="0" rtl="0" algn="ctr">
                  <a:lnSpc>
                    <a:spcPct val="147722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9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</p:grpSp>
      <p:sp>
        <p:nvSpPr>
          <p:cNvPr id="64" name="Google Shape;64;p13"/>
          <p:cNvSpPr txBox="1"/>
          <p:nvPr/>
        </p:nvSpPr>
        <p:spPr>
          <a:xfrm>
            <a:off x="2176557" y="898114"/>
            <a:ext cx="7040100" cy="26427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96999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5900">
                <a:solidFill>
                  <a:srgbClr val="231F20"/>
                </a:solidFill>
                <a:latin typeface="Halant"/>
                <a:ea typeface="Halant"/>
                <a:cs typeface="Halant"/>
                <a:sym typeface="Halant"/>
              </a:rPr>
              <a:t>COMPARING LOCAL COLONIAL PERSPECTIVES</a:t>
            </a:r>
            <a:endParaRPr sz="100"/>
          </a:p>
        </p:txBody>
      </p:sp>
      <p:sp>
        <p:nvSpPr>
          <p:cNvPr id="65" name="Google Shape;65;p13"/>
          <p:cNvSpPr/>
          <p:nvPr/>
        </p:nvSpPr>
        <p:spPr>
          <a:xfrm>
            <a:off x="6307724" y="-309571"/>
            <a:ext cx="3657600" cy="1238892"/>
          </a:xfrm>
          <a:custGeom>
            <a:rect b="b" l="l" r="r" t="t"/>
            <a:pathLst>
              <a:path extrusionOk="0" h="2477783" w="7315200">
                <a:moveTo>
                  <a:pt x="0" y="0"/>
                </a:moveTo>
                <a:lnTo>
                  <a:pt x="7315200" y="0"/>
                </a:lnTo>
                <a:lnTo>
                  <a:pt x="7315200" y="2477784"/>
                </a:lnTo>
                <a:lnTo>
                  <a:pt x="0" y="2477784"/>
                </a:lnTo>
                <a:lnTo>
                  <a:pt x="0" y="0"/>
                </a:lnTo>
                <a:close/>
              </a:path>
            </a:pathLst>
          </a:custGeom>
          <a:blipFill rotWithShape="1">
            <a:blip r:embed="rId3">
              <a:alphaModFix/>
            </a:blip>
            <a:stretch>
              <a:fillRect b="0" l="0" r="0" t="0"/>
            </a:stretch>
          </a:blipFill>
          <a:ln>
            <a:noFill/>
          </a:ln>
        </p:spPr>
      </p:sp>
      <p:sp>
        <p:nvSpPr>
          <p:cNvPr id="66" name="Google Shape;66;p13"/>
          <p:cNvSpPr txBox="1"/>
          <p:nvPr/>
        </p:nvSpPr>
        <p:spPr>
          <a:xfrm>
            <a:off x="2411351" y="3475929"/>
            <a:ext cx="6312600" cy="7695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Unit 7: Transforming Societies - Imperialism &amp; Resistance</a:t>
            </a:r>
            <a:endParaRPr sz="300"/>
          </a:p>
        </p:txBody>
      </p:sp>
      <p:sp>
        <p:nvSpPr>
          <p:cNvPr id="67" name="Google Shape;67;p13"/>
          <p:cNvSpPr/>
          <p:nvPr/>
        </p:nvSpPr>
        <p:spPr>
          <a:xfrm>
            <a:off x="5559048" y="4629150"/>
            <a:ext cx="3657600" cy="1238892"/>
          </a:xfrm>
          <a:custGeom>
            <a:rect b="b" l="l" r="r" t="t"/>
            <a:pathLst>
              <a:path extrusionOk="0" h="2477783" w="7315200">
                <a:moveTo>
                  <a:pt x="0" y="0"/>
                </a:moveTo>
                <a:lnTo>
                  <a:pt x="7315200" y="0"/>
                </a:lnTo>
                <a:lnTo>
                  <a:pt x="7315200" y="2477783"/>
                </a:lnTo>
                <a:lnTo>
                  <a:pt x="0" y="2477783"/>
                </a:lnTo>
                <a:lnTo>
                  <a:pt x="0" y="0"/>
                </a:lnTo>
                <a:close/>
              </a:path>
            </a:pathLst>
          </a:custGeom>
          <a:blipFill rotWithShape="1">
            <a:blip r:embed="rId3">
              <a:alphaModFix/>
            </a:blip>
            <a:stretch>
              <a:fillRect b="0" l="0" r="0" t="0"/>
            </a:stretch>
          </a:blipFill>
          <a:ln>
            <a:noFill/>
          </a:ln>
        </p:spPr>
      </p:sp>
      <p:sp>
        <p:nvSpPr>
          <p:cNvPr id="68" name="Google Shape;68;p13"/>
          <p:cNvSpPr txBox="1"/>
          <p:nvPr/>
        </p:nvSpPr>
        <p:spPr>
          <a:xfrm rot="-5400000">
            <a:off x="-1411564" y="2464077"/>
            <a:ext cx="3441000" cy="2154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39963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" sz="1400" u="none" cap="none" strike="noStrike">
                <a:solidFill>
                  <a:srgbClr val="231F20"/>
                </a:solidFill>
                <a:latin typeface="Halant"/>
                <a:ea typeface="Halant"/>
                <a:cs typeface="Halant"/>
                <a:sym typeface="Halant"/>
              </a:rPr>
              <a:t>© Thinking Nation </a:t>
            </a:r>
            <a:r>
              <a:rPr b="1" lang="en" sz="1400">
                <a:solidFill>
                  <a:srgbClr val="231F20"/>
                </a:solidFill>
                <a:latin typeface="Halant"/>
                <a:ea typeface="Halant"/>
                <a:cs typeface="Halant"/>
                <a:sym typeface="Halant"/>
              </a:rPr>
              <a:t>2025</a:t>
            </a:r>
            <a:endParaRPr sz="700"/>
          </a:p>
        </p:txBody>
      </p:sp>
      <p:cxnSp>
        <p:nvCxnSpPr>
          <p:cNvPr id="69" name="Google Shape;69;p13"/>
          <p:cNvCxnSpPr/>
          <p:nvPr/>
        </p:nvCxnSpPr>
        <p:spPr>
          <a:xfrm flipH="1" rot="10800000">
            <a:off x="326967" y="-1334"/>
            <a:ext cx="1800" cy="1447800"/>
          </a:xfrm>
          <a:prstGeom prst="straightConnector1">
            <a:avLst/>
          </a:prstGeom>
          <a:noFill/>
          <a:ln cap="flat" cmpd="sng" w="1143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0" name="Google Shape;70;p13"/>
          <p:cNvCxnSpPr/>
          <p:nvPr/>
        </p:nvCxnSpPr>
        <p:spPr>
          <a:xfrm rot="10800000">
            <a:off x="321947" y="3644649"/>
            <a:ext cx="2700" cy="1498800"/>
          </a:xfrm>
          <a:prstGeom prst="straightConnector1">
            <a:avLst/>
          </a:prstGeom>
          <a:noFill/>
          <a:ln cap="flat" cmpd="sng" w="1143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4"/>
          <p:cNvSpPr txBox="1"/>
          <p:nvPr/>
        </p:nvSpPr>
        <p:spPr>
          <a:xfrm>
            <a:off x="895670" y="1981390"/>
            <a:ext cx="7352700" cy="11544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SzPts val="600"/>
              <a:buNone/>
            </a:pPr>
            <a:r>
              <a:rPr i="1" lang="en" sz="2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How did individuals and communities under imperial rule express their views of colonial power?</a:t>
            </a:r>
            <a:endParaRPr i="1" sz="25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6" name="Google Shape;76;p14"/>
          <p:cNvSpPr/>
          <p:nvPr/>
        </p:nvSpPr>
        <p:spPr>
          <a:xfrm>
            <a:off x="6882084" y="3599399"/>
            <a:ext cx="3657600" cy="1238892"/>
          </a:xfrm>
          <a:custGeom>
            <a:rect b="b" l="l" r="r" t="t"/>
            <a:pathLst>
              <a:path extrusionOk="0" h="2477783" w="7315200">
                <a:moveTo>
                  <a:pt x="0" y="0"/>
                </a:moveTo>
                <a:lnTo>
                  <a:pt x="7315200" y="0"/>
                </a:lnTo>
                <a:lnTo>
                  <a:pt x="7315200" y="2477783"/>
                </a:lnTo>
                <a:lnTo>
                  <a:pt x="0" y="2477783"/>
                </a:lnTo>
                <a:lnTo>
                  <a:pt x="0" y="0"/>
                </a:lnTo>
                <a:close/>
              </a:path>
            </a:pathLst>
          </a:custGeom>
          <a:blipFill rotWithShape="1">
            <a:blip r:embed="rId3">
              <a:alphaModFix/>
            </a:blip>
            <a:stretch>
              <a:fillRect b="0" l="0" r="0" t="0"/>
            </a:stretch>
          </a:blipFill>
          <a:ln>
            <a:noFill/>
          </a:ln>
        </p:spPr>
      </p:sp>
      <p:grpSp>
        <p:nvGrpSpPr>
          <p:cNvPr id="77" name="Google Shape;77;p14"/>
          <p:cNvGrpSpPr/>
          <p:nvPr/>
        </p:nvGrpSpPr>
        <p:grpSpPr>
          <a:xfrm>
            <a:off x="-127008" y="4615004"/>
            <a:ext cx="9398022" cy="468724"/>
            <a:chOff x="204" y="0"/>
            <a:chExt cx="25061391" cy="1249931"/>
          </a:xfrm>
        </p:grpSpPr>
        <p:grpSp>
          <p:nvGrpSpPr>
            <p:cNvPr id="78" name="Google Shape;78;p14"/>
            <p:cNvGrpSpPr/>
            <p:nvPr/>
          </p:nvGrpSpPr>
          <p:grpSpPr>
            <a:xfrm rot="5400000">
              <a:off x="12002369" y="-11663474"/>
              <a:ext cx="1249931" cy="24576878"/>
              <a:chOff x="0" y="-38100"/>
              <a:chExt cx="246900" cy="4854692"/>
            </a:xfrm>
          </p:grpSpPr>
          <p:sp>
            <p:nvSpPr>
              <p:cNvPr id="79" name="Google Shape;79;p14"/>
              <p:cNvSpPr/>
              <p:nvPr/>
            </p:nvSpPr>
            <p:spPr>
              <a:xfrm>
                <a:off x="0" y="0"/>
                <a:ext cx="246798" cy="4816592"/>
              </a:xfrm>
              <a:custGeom>
                <a:rect b="b" l="l" r="r" t="t"/>
                <a:pathLst>
                  <a:path extrusionOk="0" h="4816592" w="246798">
                    <a:moveTo>
                      <a:pt x="0" y="0"/>
                    </a:moveTo>
                    <a:lnTo>
                      <a:pt x="246798" y="0"/>
                    </a:lnTo>
                    <a:lnTo>
                      <a:pt x="246798" y="4816592"/>
                    </a:lnTo>
                    <a:lnTo>
                      <a:pt x="0" y="4816592"/>
                    </a:lnTo>
                    <a:close/>
                  </a:path>
                </a:pathLst>
              </a:custGeom>
              <a:solidFill>
                <a:srgbClr val="EFFEF9"/>
              </a:solidFill>
              <a:ln>
                <a:noFill/>
              </a:ln>
            </p:spPr>
          </p:sp>
          <p:sp>
            <p:nvSpPr>
              <p:cNvPr id="80" name="Google Shape;80;p14"/>
              <p:cNvSpPr txBox="1"/>
              <p:nvPr/>
            </p:nvSpPr>
            <p:spPr>
              <a:xfrm>
                <a:off x="0" y="-38100"/>
                <a:ext cx="246900" cy="48546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25400" lIns="25400" spcFirstLastPara="1" rIns="25400" wrap="square" tIns="25400">
                <a:noAutofit/>
              </a:bodyPr>
              <a:lstStyle/>
              <a:p>
                <a:pPr indent="0" lvl="0" marL="0" marR="0" rtl="0" algn="ctr">
                  <a:lnSpc>
                    <a:spcPct val="147722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9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sp>
          <p:nvSpPr>
            <p:cNvPr id="81" name="Google Shape;81;p14"/>
            <p:cNvSpPr txBox="1"/>
            <p:nvPr/>
          </p:nvSpPr>
          <p:spPr>
            <a:xfrm>
              <a:off x="7951598" y="305302"/>
              <a:ext cx="9176100" cy="5745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marR="0" rtl="0" algn="ctr">
                <a:lnSpc>
                  <a:spcPct val="139963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en" sz="1400" u="none" cap="none" strike="noStrike">
                  <a:solidFill>
                    <a:srgbClr val="231F20"/>
                  </a:solidFill>
                  <a:latin typeface="Halant"/>
                  <a:ea typeface="Halant"/>
                  <a:cs typeface="Halant"/>
                  <a:sym typeface="Halant"/>
                </a:rPr>
                <a:t>© Thinking Nation 202</a:t>
              </a:r>
              <a:r>
                <a:rPr b="1" lang="en" sz="1400">
                  <a:solidFill>
                    <a:srgbClr val="231F20"/>
                  </a:solidFill>
                  <a:latin typeface="Halant"/>
                  <a:ea typeface="Halant"/>
                  <a:cs typeface="Halant"/>
                  <a:sym typeface="Halant"/>
                </a:rPr>
                <a:t>5</a:t>
              </a:r>
              <a:endParaRPr sz="700"/>
            </a:p>
          </p:txBody>
        </p:sp>
        <p:cxnSp>
          <p:nvCxnSpPr>
            <p:cNvPr id="82" name="Google Shape;82;p14"/>
            <p:cNvCxnSpPr/>
            <p:nvPr/>
          </p:nvCxnSpPr>
          <p:spPr>
            <a:xfrm>
              <a:off x="204" y="612007"/>
              <a:ext cx="9473700" cy="25500"/>
            </a:xfrm>
            <a:prstGeom prst="straightConnector1">
              <a:avLst/>
            </a:prstGeom>
            <a:noFill/>
            <a:ln cap="flat" cmpd="sng" w="152400">
              <a:solidFill>
                <a:srgbClr val="231F2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3" name="Google Shape;83;p14"/>
            <p:cNvCxnSpPr/>
            <p:nvPr/>
          </p:nvCxnSpPr>
          <p:spPr>
            <a:xfrm>
              <a:off x="15587895" y="612007"/>
              <a:ext cx="9473700" cy="25500"/>
            </a:xfrm>
            <a:prstGeom prst="straightConnector1">
              <a:avLst/>
            </a:prstGeom>
            <a:noFill/>
            <a:ln cap="flat" cmpd="sng" w="152400">
              <a:solidFill>
                <a:srgbClr val="231F2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84" name="Google Shape;84;p14"/>
          <p:cNvSpPr txBox="1"/>
          <p:nvPr/>
        </p:nvSpPr>
        <p:spPr>
          <a:xfrm>
            <a:off x="1276990" y="971550"/>
            <a:ext cx="6590100" cy="6465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4000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200">
                <a:solidFill>
                  <a:srgbClr val="231F20"/>
                </a:solidFill>
                <a:latin typeface="Halant"/>
                <a:ea typeface="Halant"/>
                <a:cs typeface="Halant"/>
                <a:sym typeface="Halant"/>
              </a:rPr>
              <a:t>SUPPORTING QUESTION</a:t>
            </a:r>
            <a:endParaRPr sz="700"/>
          </a:p>
        </p:txBody>
      </p:sp>
      <p:grpSp>
        <p:nvGrpSpPr>
          <p:cNvPr id="85" name="Google Shape;85;p14"/>
          <p:cNvGrpSpPr/>
          <p:nvPr/>
        </p:nvGrpSpPr>
        <p:grpSpPr>
          <a:xfrm>
            <a:off x="7929578" y="-49020"/>
            <a:ext cx="781313" cy="885635"/>
            <a:chOff x="0" y="-130721"/>
            <a:chExt cx="2083500" cy="2361695"/>
          </a:xfrm>
        </p:grpSpPr>
        <p:grpSp>
          <p:nvGrpSpPr>
            <p:cNvPr id="86" name="Google Shape;86;p14"/>
            <p:cNvGrpSpPr/>
            <p:nvPr/>
          </p:nvGrpSpPr>
          <p:grpSpPr>
            <a:xfrm>
              <a:off x="75599" y="-130721"/>
              <a:ext cx="1932614" cy="2361695"/>
              <a:chOff x="0" y="-47625"/>
              <a:chExt cx="704100" cy="860425"/>
            </a:xfrm>
          </p:grpSpPr>
          <p:sp>
            <p:nvSpPr>
              <p:cNvPr id="87" name="Google Shape;87;p14"/>
              <p:cNvSpPr/>
              <p:nvPr/>
            </p:nvSpPr>
            <p:spPr>
              <a:xfrm>
                <a:off x="0" y="0"/>
                <a:ext cx="703982" cy="812800"/>
              </a:xfrm>
              <a:custGeom>
                <a:rect b="b" l="l" r="r" t="t"/>
                <a:pathLst>
                  <a:path extrusionOk="0" h="812800" w="703982">
                    <a:moveTo>
                      <a:pt x="234787" y="793731"/>
                    </a:moveTo>
                    <a:cubicBezTo>
                      <a:pt x="270879" y="805245"/>
                      <a:pt x="311910" y="812800"/>
                      <a:pt x="352180" y="812800"/>
                    </a:cubicBezTo>
                    <a:cubicBezTo>
                      <a:pt x="392452" y="812800"/>
                      <a:pt x="431204" y="806323"/>
                      <a:pt x="466915" y="794809"/>
                    </a:cubicBezTo>
                    <a:cubicBezTo>
                      <a:pt x="467675" y="794450"/>
                      <a:pt x="468435" y="794450"/>
                      <a:pt x="469194" y="794090"/>
                    </a:cubicBezTo>
                    <a:cubicBezTo>
                      <a:pt x="603304" y="748035"/>
                      <a:pt x="702082" y="626421"/>
                      <a:pt x="703982" y="484298"/>
                    </a:cubicBezTo>
                    <a:lnTo>
                      <a:pt x="703982" y="0"/>
                    </a:lnTo>
                    <a:lnTo>
                      <a:pt x="0" y="0"/>
                    </a:lnTo>
                    <a:lnTo>
                      <a:pt x="0" y="483939"/>
                    </a:lnTo>
                    <a:cubicBezTo>
                      <a:pt x="1900" y="627140"/>
                      <a:pt x="99158" y="748755"/>
                      <a:pt x="234787" y="793731"/>
                    </a:cubicBezTo>
                    <a:close/>
                  </a:path>
                </a:pathLst>
              </a:custGeom>
              <a:solidFill>
                <a:srgbClr val="38E0A4"/>
              </a:solidFill>
              <a:ln>
                <a:noFill/>
              </a:ln>
            </p:spPr>
            <p:txBody>
              <a:bodyPr anchorCtr="0" anchor="ctr" bIns="45725" lIns="45725" spcFirstLastPara="1" rIns="45725" wrap="square" tIns="457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8" name="Google Shape;88;p14"/>
              <p:cNvSpPr txBox="1"/>
              <p:nvPr/>
            </p:nvSpPr>
            <p:spPr>
              <a:xfrm>
                <a:off x="0" y="-47625"/>
                <a:ext cx="704100" cy="7335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25400" lIns="25400" spcFirstLastPara="1" rIns="25400" wrap="square" tIns="25400">
                <a:noAutofit/>
              </a:bodyPr>
              <a:lstStyle/>
              <a:p>
                <a:pPr indent="0" lvl="0" marL="0" marR="0" rtl="0" algn="ctr">
                  <a:lnSpc>
                    <a:spcPct val="147722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9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sp>
          <p:nvSpPr>
            <p:cNvPr id="89" name="Google Shape;89;p14"/>
            <p:cNvSpPr txBox="1"/>
            <p:nvPr/>
          </p:nvSpPr>
          <p:spPr>
            <a:xfrm>
              <a:off x="0" y="447107"/>
              <a:ext cx="2083500" cy="1149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marR="0" rtl="0" algn="ctr">
                <a:lnSpc>
                  <a:spcPct val="14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800">
                  <a:solidFill>
                    <a:schemeClr val="lt1"/>
                  </a:solidFill>
                  <a:latin typeface="Halant"/>
                  <a:ea typeface="Halant"/>
                  <a:cs typeface="Halant"/>
                  <a:sym typeface="Halant"/>
                </a:rPr>
                <a:t>1</a:t>
              </a:r>
              <a:endParaRPr sz="700">
                <a:solidFill>
                  <a:schemeClr val="lt1"/>
                </a:solidFill>
              </a:endParaRPr>
            </a:p>
          </p:txBody>
        </p:sp>
      </p:grpSp>
      <p:sp>
        <p:nvSpPr>
          <p:cNvPr id="90" name="Google Shape;90;p14"/>
          <p:cNvSpPr/>
          <p:nvPr/>
        </p:nvSpPr>
        <p:spPr>
          <a:xfrm>
            <a:off x="-1313786" y="-366668"/>
            <a:ext cx="3657600" cy="1238892"/>
          </a:xfrm>
          <a:custGeom>
            <a:rect b="b" l="l" r="r" t="t"/>
            <a:pathLst>
              <a:path extrusionOk="0" h="2477783" w="7315200">
                <a:moveTo>
                  <a:pt x="0" y="0"/>
                </a:moveTo>
                <a:lnTo>
                  <a:pt x="7315200" y="0"/>
                </a:lnTo>
                <a:lnTo>
                  <a:pt x="7315200" y="2477783"/>
                </a:lnTo>
                <a:lnTo>
                  <a:pt x="0" y="2477783"/>
                </a:lnTo>
                <a:lnTo>
                  <a:pt x="0" y="0"/>
                </a:lnTo>
                <a:close/>
              </a:path>
            </a:pathLst>
          </a:custGeom>
          <a:blipFill rotWithShape="1">
            <a:blip r:embed="rId3">
              <a:alphaModFix/>
            </a:blip>
            <a:stretch>
              <a:fillRect b="0" l="0" r="0" t="0"/>
            </a:stretch>
          </a:blipFill>
          <a:ln>
            <a:noFill/>
          </a:ln>
        </p:spPr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5" name="Google Shape;95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81700" y="1822500"/>
            <a:ext cx="4301424" cy="2419556"/>
          </a:xfrm>
          <a:prstGeom prst="rect">
            <a:avLst/>
          </a:prstGeom>
          <a:noFill/>
          <a:ln>
            <a:noFill/>
          </a:ln>
        </p:spPr>
      </p:pic>
      <p:sp>
        <p:nvSpPr>
          <p:cNvPr id="96" name="Google Shape;96;p15"/>
          <p:cNvSpPr txBox="1"/>
          <p:nvPr/>
        </p:nvSpPr>
        <p:spPr>
          <a:xfrm>
            <a:off x="4811387" y="2109975"/>
            <a:ext cx="4001700" cy="9234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Dialogue about a specific topic or set of documents without verbal communication. </a:t>
            </a:r>
            <a:endParaRPr sz="20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7" name="Google Shape;97;p15"/>
          <p:cNvSpPr/>
          <p:nvPr/>
        </p:nvSpPr>
        <p:spPr>
          <a:xfrm>
            <a:off x="6882084" y="3599399"/>
            <a:ext cx="3657600" cy="1238892"/>
          </a:xfrm>
          <a:custGeom>
            <a:rect b="b" l="l" r="r" t="t"/>
            <a:pathLst>
              <a:path extrusionOk="0" h="2477783" w="7315200">
                <a:moveTo>
                  <a:pt x="0" y="0"/>
                </a:moveTo>
                <a:lnTo>
                  <a:pt x="7315200" y="0"/>
                </a:lnTo>
                <a:lnTo>
                  <a:pt x="7315200" y="2477783"/>
                </a:lnTo>
                <a:lnTo>
                  <a:pt x="0" y="2477783"/>
                </a:lnTo>
                <a:lnTo>
                  <a:pt x="0" y="0"/>
                </a:lnTo>
                <a:close/>
              </a:path>
            </a:pathLst>
          </a:custGeom>
          <a:blipFill rotWithShape="1">
            <a:blip r:embed="rId4">
              <a:alphaModFix/>
            </a:blip>
            <a:stretch>
              <a:fillRect b="0" l="0" r="0" t="0"/>
            </a:stretch>
          </a:blipFill>
          <a:ln>
            <a:noFill/>
          </a:ln>
        </p:spPr>
      </p:sp>
      <p:grpSp>
        <p:nvGrpSpPr>
          <p:cNvPr id="98" name="Google Shape;98;p15"/>
          <p:cNvGrpSpPr/>
          <p:nvPr/>
        </p:nvGrpSpPr>
        <p:grpSpPr>
          <a:xfrm>
            <a:off x="-127008" y="4615004"/>
            <a:ext cx="9398022" cy="468724"/>
            <a:chOff x="204" y="0"/>
            <a:chExt cx="25061391" cy="1249931"/>
          </a:xfrm>
        </p:grpSpPr>
        <p:grpSp>
          <p:nvGrpSpPr>
            <p:cNvPr id="99" name="Google Shape;99;p15"/>
            <p:cNvGrpSpPr/>
            <p:nvPr/>
          </p:nvGrpSpPr>
          <p:grpSpPr>
            <a:xfrm rot="5400000">
              <a:off x="12002369" y="-11663474"/>
              <a:ext cx="1249931" cy="24576878"/>
              <a:chOff x="0" y="-38100"/>
              <a:chExt cx="246900" cy="4854692"/>
            </a:xfrm>
          </p:grpSpPr>
          <p:sp>
            <p:nvSpPr>
              <p:cNvPr id="100" name="Google Shape;100;p15"/>
              <p:cNvSpPr/>
              <p:nvPr/>
            </p:nvSpPr>
            <p:spPr>
              <a:xfrm>
                <a:off x="0" y="0"/>
                <a:ext cx="246798" cy="4816592"/>
              </a:xfrm>
              <a:custGeom>
                <a:rect b="b" l="l" r="r" t="t"/>
                <a:pathLst>
                  <a:path extrusionOk="0" h="4816592" w="246798">
                    <a:moveTo>
                      <a:pt x="0" y="0"/>
                    </a:moveTo>
                    <a:lnTo>
                      <a:pt x="246798" y="0"/>
                    </a:lnTo>
                    <a:lnTo>
                      <a:pt x="246798" y="4816592"/>
                    </a:lnTo>
                    <a:lnTo>
                      <a:pt x="0" y="4816592"/>
                    </a:lnTo>
                    <a:close/>
                  </a:path>
                </a:pathLst>
              </a:custGeom>
              <a:solidFill>
                <a:srgbClr val="EFFEF9"/>
              </a:solidFill>
              <a:ln>
                <a:noFill/>
              </a:ln>
            </p:spPr>
          </p:sp>
          <p:sp>
            <p:nvSpPr>
              <p:cNvPr id="101" name="Google Shape;101;p15"/>
              <p:cNvSpPr txBox="1"/>
              <p:nvPr/>
            </p:nvSpPr>
            <p:spPr>
              <a:xfrm>
                <a:off x="0" y="-38100"/>
                <a:ext cx="246900" cy="48546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25400" lIns="25400" spcFirstLastPara="1" rIns="25400" wrap="square" tIns="25400">
                <a:noAutofit/>
              </a:bodyPr>
              <a:lstStyle/>
              <a:p>
                <a:pPr indent="0" lvl="0" marL="0" marR="0" rtl="0" algn="ctr">
                  <a:lnSpc>
                    <a:spcPct val="147722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9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sp>
          <p:nvSpPr>
            <p:cNvPr id="102" name="Google Shape;102;p15"/>
            <p:cNvSpPr txBox="1"/>
            <p:nvPr/>
          </p:nvSpPr>
          <p:spPr>
            <a:xfrm>
              <a:off x="7951598" y="305302"/>
              <a:ext cx="9176100" cy="5745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marR="0" rtl="0" algn="ctr">
                <a:lnSpc>
                  <a:spcPct val="139963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en" sz="1400" u="none" cap="none" strike="noStrike">
                  <a:solidFill>
                    <a:srgbClr val="231F20"/>
                  </a:solidFill>
                  <a:latin typeface="Halant"/>
                  <a:ea typeface="Halant"/>
                  <a:cs typeface="Halant"/>
                  <a:sym typeface="Halant"/>
                </a:rPr>
                <a:t>© Thinking Nation </a:t>
              </a:r>
              <a:r>
                <a:rPr b="1" lang="en" sz="1400">
                  <a:solidFill>
                    <a:srgbClr val="231F20"/>
                  </a:solidFill>
                  <a:latin typeface="Halant"/>
                  <a:ea typeface="Halant"/>
                  <a:cs typeface="Halant"/>
                  <a:sym typeface="Halant"/>
                </a:rPr>
                <a:t>2025</a:t>
              </a:r>
              <a:endParaRPr sz="700"/>
            </a:p>
          </p:txBody>
        </p:sp>
        <p:cxnSp>
          <p:nvCxnSpPr>
            <p:cNvPr id="103" name="Google Shape;103;p15"/>
            <p:cNvCxnSpPr/>
            <p:nvPr/>
          </p:nvCxnSpPr>
          <p:spPr>
            <a:xfrm>
              <a:off x="204" y="612007"/>
              <a:ext cx="9473700" cy="25500"/>
            </a:xfrm>
            <a:prstGeom prst="straightConnector1">
              <a:avLst/>
            </a:prstGeom>
            <a:noFill/>
            <a:ln cap="flat" cmpd="sng" w="152400">
              <a:solidFill>
                <a:srgbClr val="231F2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4" name="Google Shape;104;p15"/>
            <p:cNvCxnSpPr/>
            <p:nvPr/>
          </p:nvCxnSpPr>
          <p:spPr>
            <a:xfrm>
              <a:off x="15587895" y="612007"/>
              <a:ext cx="9473700" cy="25500"/>
            </a:xfrm>
            <a:prstGeom prst="straightConnector1">
              <a:avLst/>
            </a:prstGeom>
            <a:noFill/>
            <a:ln cap="flat" cmpd="sng" w="152400">
              <a:solidFill>
                <a:srgbClr val="231F2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105" name="Google Shape;105;p15"/>
          <p:cNvSpPr txBox="1"/>
          <p:nvPr/>
        </p:nvSpPr>
        <p:spPr>
          <a:xfrm>
            <a:off x="1276990" y="438150"/>
            <a:ext cx="6590100" cy="12930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200">
                <a:solidFill>
                  <a:srgbClr val="231F20"/>
                </a:solidFill>
                <a:latin typeface="Halant"/>
                <a:ea typeface="Halant"/>
                <a:cs typeface="Halant"/>
                <a:sym typeface="Halant"/>
              </a:rPr>
              <a:t>WHAT IS A SILENT DISCUSSION?</a:t>
            </a:r>
            <a:endParaRPr sz="700"/>
          </a:p>
        </p:txBody>
      </p:sp>
      <p:grpSp>
        <p:nvGrpSpPr>
          <p:cNvPr id="106" name="Google Shape;106;p15"/>
          <p:cNvGrpSpPr/>
          <p:nvPr/>
        </p:nvGrpSpPr>
        <p:grpSpPr>
          <a:xfrm>
            <a:off x="7929578" y="-49020"/>
            <a:ext cx="781313" cy="885635"/>
            <a:chOff x="0" y="-130721"/>
            <a:chExt cx="2083500" cy="2361695"/>
          </a:xfrm>
        </p:grpSpPr>
        <p:grpSp>
          <p:nvGrpSpPr>
            <p:cNvPr id="107" name="Google Shape;107;p15"/>
            <p:cNvGrpSpPr/>
            <p:nvPr/>
          </p:nvGrpSpPr>
          <p:grpSpPr>
            <a:xfrm>
              <a:off x="75599" y="-130721"/>
              <a:ext cx="1932614" cy="2361695"/>
              <a:chOff x="0" y="-47625"/>
              <a:chExt cx="704100" cy="860425"/>
            </a:xfrm>
          </p:grpSpPr>
          <p:sp>
            <p:nvSpPr>
              <p:cNvPr id="108" name="Google Shape;108;p15"/>
              <p:cNvSpPr/>
              <p:nvPr/>
            </p:nvSpPr>
            <p:spPr>
              <a:xfrm>
                <a:off x="0" y="0"/>
                <a:ext cx="703982" cy="812800"/>
              </a:xfrm>
              <a:custGeom>
                <a:rect b="b" l="l" r="r" t="t"/>
                <a:pathLst>
                  <a:path extrusionOk="0" h="812800" w="703982">
                    <a:moveTo>
                      <a:pt x="234787" y="793731"/>
                    </a:moveTo>
                    <a:cubicBezTo>
                      <a:pt x="270879" y="805245"/>
                      <a:pt x="311910" y="812800"/>
                      <a:pt x="352180" y="812800"/>
                    </a:cubicBezTo>
                    <a:cubicBezTo>
                      <a:pt x="392452" y="812800"/>
                      <a:pt x="431204" y="806323"/>
                      <a:pt x="466915" y="794809"/>
                    </a:cubicBezTo>
                    <a:cubicBezTo>
                      <a:pt x="467675" y="794450"/>
                      <a:pt x="468435" y="794450"/>
                      <a:pt x="469194" y="794090"/>
                    </a:cubicBezTo>
                    <a:cubicBezTo>
                      <a:pt x="603304" y="748035"/>
                      <a:pt x="702082" y="626421"/>
                      <a:pt x="703982" y="484298"/>
                    </a:cubicBezTo>
                    <a:lnTo>
                      <a:pt x="703982" y="0"/>
                    </a:lnTo>
                    <a:lnTo>
                      <a:pt x="0" y="0"/>
                    </a:lnTo>
                    <a:lnTo>
                      <a:pt x="0" y="483939"/>
                    </a:lnTo>
                    <a:cubicBezTo>
                      <a:pt x="1900" y="627140"/>
                      <a:pt x="99158" y="748755"/>
                      <a:pt x="234787" y="793731"/>
                    </a:cubicBezTo>
                    <a:close/>
                  </a:path>
                </a:pathLst>
              </a:custGeom>
              <a:solidFill>
                <a:srgbClr val="38E0A4"/>
              </a:solidFill>
              <a:ln>
                <a:noFill/>
              </a:ln>
            </p:spPr>
            <p:txBody>
              <a:bodyPr anchorCtr="0" anchor="ctr" bIns="45725" lIns="45725" spcFirstLastPara="1" rIns="45725" wrap="square" tIns="457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09" name="Google Shape;109;p15"/>
              <p:cNvSpPr txBox="1"/>
              <p:nvPr/>
            </p:nvSpPr>
            <p:spPr>
              <a:xfrm>
                <a:off x="0" y="-47625"/>
                <a:ext cx="704100" cy="7335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25400" lIns="25400" spcFirstLastPara="1" rIns="25400" wrap="square" tIns="25400">
                <a:noAutofit/>
              </a:bodyPr>
              <a:lstStyle/>
              <a:p>
                <a:pPr indent="0" lvl="0" marL="0" marR="0" rtl="0" algn="ctr">
                  <a:lnSpc>
                    <a:spcPct val="147722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9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sp>
          <p:nvSpPr>
            <p:cNvPr id="110" name="Google Shape;110;p15"/>
            <p:cNvSpPr txBox="1"/>
            <p:nvPr/>
          </p:nvSpPr>
          <p:spPr>
            <a:xfrm>
              <a:off x="0" y="447107"/>
              <a:ext cx="2083500" cy="1149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marR="0" rtl="0" algn="ctr">
                <a:lnSpc>
                  <a:spcPct val="14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800">
                  <a:solidFill>
                    <a:schemeClr val="lt1"/>
                  </a:solidFill>
                  <a:latin typeface="Halant"/>
                  <a:ea typeface="Halant"/>
                  <a:cs typeface="Halant"/>
                  <a:sym typeface="Halant"/>
                </a:rPr>
                <a:t>2</a:t>
              </a:r>
              <a:endParaRPr sz="700">
                <a:solidFill>
                  <a:schemeClr val="lt1"/>
                </a:solidFill>
              </a:endParaRPr>
            </a:p>
          </p:txBody>
        </p:sp>
      </p:grpSp>
      <p:sp>
        <p:nvSpPr>
          <p:cNvPr id="111" name="Google Shape;111;p15"/>
          <p:cNvSpPr/>
          <p:nvPr/>
        </p:nvSpPr>
        <p:spPr>
          <a:xfrm>
            <a:off x="-1313786" y="-366668"/>
            <a:ext cx="3657600" cy="1238892"/>
          </a:xfrm>
          <a:custGeom>
            <a:rect b="b" l="l" r="r" t="t"/>
            <a:pathLst>
              <a:path extrusionOk="0" h="2477783" w="7315200">
                <a:moveTo>
                  <a:pt x="0" y="0"/>
                </a:moveTo>
                <a:lnTo>
                  <a:pt x="7315200" y="0"/>
                </a:lnTo>
                <a:lnTo>
                  <a:pt x="7315200" y="2477783"/>
                </a:lnTo>
                <a:lnTo>
                  <a:pt x="0" y="2477783"/>
                </a:lnTo>
                <a:lnTo>
                  <a:pt x="0" y="0"/>
                </a:lnTo>
                <a:close/>
              </a:path>
            </a:pathLst>
          </a:custGeom>
          <a:blipFill rotWithShape="1">
            <a:blip r:embed="rId4">
              <a:alphaModFix/>
            </a:blip>
            <a:stretch>
              <a:fillRect b="0" l="0" r="0" t="0"/>
            </a:stretch>
          </a:blipFill>
          <a:ln>
            <a:noFill/>
          </a:ln>
        </p:spPr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16"/>
          <p:cNvSpPr txBox="1"/>
          <p:nvPr/>
        </p:nvSpPr>
        <p:spPr>
          <a:xfrm>
            <a:off x="443063" y="1843275"/>
            <a:ext cx="6993000" cy="27705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-24130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2000"/>
              <a:buFont typeface="Inter"/>
              <a:buAutoNum type="arabicPeriod"/>
            </a:pPr>
            <a:r>
              <a:rPr lang="en" sz="20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Move quietly to your first station</a:t>
            </a:r>
            <a:endParaRPr sz="20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4130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2000"/>
              <a:buFont typeface="Inter"/>
              <a:buAutoNum type="arabicPeriod"/>
            </a:pPr>
            <a:r>
              <a:rPr lang="en" sz="20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Read the document carefully</a:t>
            </a:r>
            <a:endParaRPr sz="20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4130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2000"/>
              <a:buFont typeface="Inter"/>
              <a:buAutoNum type="arabicPeriod"/>
            </a:pPr>
            <a:r>
              <a:rPr lang="en" sz="20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Consider the options for written discussion (next slide)</a:t>
            </a:r>
            <a:endParaRPr sz="20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4130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2000"/>
              <a:buFont typeface="Inter"/>
              <a:buAutoNum type="arabicPeriod"/>
            </a:pPr>
            <a:r>
              <a:rPr lang="en" sz="20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Contribute respectfully to the discussion by answering </a:t>
            </a:r>
            <a:r>
              <a:rPr b="1" lang="en" sz="2000" u="sng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one</a:t>
            </a:r>
            <a:r>
              <a:rPr lang="en" sz="20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 of the writing options on your sticky note.</a:t>
            </a:r>
            <a:endParaRPr sz="20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4130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2000"/>
              <a:buFont typeface="Inter"/>
              <a:buAutoNum type="arabicPeriod"/>
            </a:pPr>
            <a:r>
              <a:rPr lang="en" sz="20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When the time is up, leave the document at the station and move on to the next station</a:t>
            </a:r>
            <a:endParaRPr sz="20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4130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2000"/>
              <a:buFont typeface="Inter"/>
              <a:buAutoNum type="arabicPeriod"/>
            </a:pPr>
            <a:r>
              <a:rPr lang="en" sz="20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Silently repeat the process of reading, reflecting, and writing at each station</a:t>
            </a:r>
            <a:endParaRPr sz="20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17" name="Google Shape;117;p16"/>
          <p:cNvSpPr/>
          <p:nvPr/>
        </p:nvSpPr>
        <p:spPr>
          <a:xfrm>
            <a:off x="6882084" y="3599399"/>
            <a:ext cx="3657600" cy="1238892"/>
          </a:xfrm>
          <a:custGeom>
            <a:rect b="b" l="l" r="r" t="t"/>
            <a:pathLst>
              <a:path extrusionOk="0" h="2477783" w="7315200">
                <a:moveTo>
                  <a:pt x="0" y="0"/>
                </a:moveTo>
                <a:lnTo>
                  <a:pt x="7315200" y="0"/>
                </a:lnTo>
                <a:lnTo>
                  <a:pt x="7315200" y="2477783"/>
                </a:lnTo>
                <a:lnTo>
                  <a:pt x="0" y="2477783"/>
                </a:lnTo>
                <a:lnTo>
                  <a:pt x="0" y="0"/>
                </a:lnTo>
                <a:close/>
              </a:path>
            </a:pathLst>
          </a:custGeom>
          <a:blipFill rotWithShape="1">
            <a:blip r:embed="rId3">
              <a:alphaModFix/>
            </a:blip>
            <a:stretch>
              <a:fillRect b="0" l="0" r="0" t="0"/>
            </a:stretch>
          </a:blipFill>
          <a:ln>
            <a:noFill/>
          </a:ln>
        </p:spPr>
      </p:sp>
      <p:grpSp>
        <p:nvGrpSpPr>
          <p:cNvPr id="118" name="Google Shape;118;p16"/>
          <p:cNvGrpSpPr/>
          <p:nvPr/>
        </p:nvGrpSpPr>
        <p:grpSpPr>
          <a:xfrm>
            <a:off x="-127008" y="4615004"/>
            <a:ext cx="9398022" cy="468724"/>
            <a:chOff x="204" y="0"/>
            <a:chExt cx="25061391" cy="1249931"/>
          </a:xfrm>
        </p:grpSpPr>
        <p:grpSp>
          <p:nvGrpSpPr>
            <p:cNvPr id="119" name="Google Shape;119;p16"/>
            <p:cNvGrpSpPr/>
            <p:nvPr/>
          </p:nvGrpSpPr>
          <p:grpSpPr>
            <a:xfrm rot="5400000">
              <a:off x="12002369" y="-11663474"/>
              <a:ext cx="1249931" cy="24576878"/>
              <a:chOff x="0" y="-38100"/>
              <a:chExt cx="246900" cy="4854692"/>
            </a:xfrm>
          </p:grpSpPr>
          <p:sp>
            <p:nvSpPr>
              <p:cNvPr id="120" name="Google Shape;120;p16"/>
              <p:cNvSpPr/>
              <p:nvPr/>
            </p:nvSpPr>
            <p:spPr>
              <a:xfrm>
                <a:off x="0" y="0"/>
                <a:ext cx="246798" cy="4816592"/>
              </a:xfrm>
              <a:custGeom>
                <a:rect b="b" l="l" r="r" t="t"/>
                <a:pathLst>
                  <a:path extrusionOk="0" h="4816592" w="246798">
                    <a:moveTo>
                      <a:pt x="0" y="0"/>
                    </a:moveTo>
                    <a:lnTo>
                      <a:pt x="246798" y="0"/>
                    </a:lnTo>
                    <a:lnTo>
                      <a:pt x="246798" y="4816592"/>
                    </a:lnTo>
                    <a:lnTo>
                      <a:pt x="0" y="4816592"/>
                    </a:lnTo>
                    <a:close/>
                  </a:path>
                </a:pathLst>
              </a:custGeom>
              <a:solidFill>
                <a:srgbClr val="EFFEF9"/>
              </a:solidFill>
              <a:ln>
                <a:noFill/>
              </a:ln>
            </p:spPr>
          </p:sp>
          <p:sp>
            <p:nvSpPr>
              <p:cNvPr id="121" name="Google Shape;121;p16"/>
              <p:cNvSpPr txBox="1"/>
              <p:nvPr/>
            </p:nvSpPr>
            <p:spPr>
              <a:xfrm>
                <a:off x="0" y="-38100"/>
                <a:ext cx="246900" cy="48546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25400" lIns="25400" spcFirstLastPara="1" rIns="25400" wrap="square" tIns="25400">
                <a:noAutofit/>
              </a:bodyPr>
              <a:lstStyle/>
              <a:p>
                <a:pPr indent="0" lvl="0" marL="0" marR="0" rtl="0" algn="ctr">
                  <a:lnSpc>
                    <a:spcPct val="147722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9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sp>
          <p:nvSpPr>
            <p:cNvPr id="122" name="Google Shape;122;p16"/>
            <p:cNvSpPr txBox="1"/>
            <p:nvPr/>
          </p:nvSpPr>
          <p:spPr>
            <a:xfrm>
              <a:off x="7951598" y="305302"/>
              <a:ext cx="9176100" cy="5745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marR="0" rtl="0" algn="ctr">
                <a:lnSpc>
                  <a:spcPct val="139963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en" sz="1400" u="none" cap="none" strike="noStrike">
                  <a:solidFill>
                    <a:srgbClr val="231F20"/>
                  </a:solidFill>
                  <a:latin typeface="Halant"/>
                  <a:ea typeface="Halant"/>
                  <a:cs typeface="Halant"/>
                  <a:sym typeface="Halant"/>
                </a:rPr>
                <a:t>© Thinking Nation </a:t>
              </a:r>
              <a:r>
                <a:rPr b="1" lang="en" sz="1400">
                  <a:solidFill>
                    <a:srgbClr val="231F20"/>
                  </a:solidFill>
                  <a:latin typeface="Halant"/>
                  <a:ea typeface="Halant"/>
                  <a:cs typeface="Halant"/>
                  <a:sym typeface="Halant"/>
                </a:rPr>
                <a:t>2025</a:t>
              </a:r>
              <a:endParaRPr sz="700"/>
            </a:p>
          </p:txBody>
        </p:sp>
        <p:cxnSp>
          <p:nvCxnSpPr>
            <p:cNvPr id="123" name="Google Shape;123;p16"/>
            <p:cNvCxnSpPr/>
            <p:nvPr/>
          </p:nvCxnSpPr>
          <p:spPr>
            <a:xfrm>
              <a:off x="204" y="612007"/>
              <a:ext cx="9473700" cy="25500"/>
            </a:xfrm>
            <a:prstGeom prst="straightConnector1">
              <a:avLst/>
            </a:prstGeom>
            <a:noFill/>
            <a:ln cap="flat" cmpd="sng" w="152400">
              <a:solidFill>
                <a:srgbClr val="231F2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24" name="Google Shape;124;p16"/>
            <p:cNvCxnSpPr/>
            <p:nvPr/>
          </p:nvCxnSpPr>
          <p:spPr>
            <a:xfrm>
              <a:off x="15587895" y="612007"/>
              <a:ext cx="9473700" cy="25500"/>
            </a:xfrm>
            <a:prstGeom prst="straightConnector1">
              <a:avLst/>
            </a:prstGeom>
            <a:noFill/>
            <a:ln cap="flat" cmpd="sng" w="152400">
              <a:solidFill>
                <a:srgbClr val="231F2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125" name="Google Shape;125;p16"/>
          <p:cNvSpPr txBox="1"/>
          <p:nvPr/>
        </p:nvSpPr>
        <p:spPr>
          <a:xfrm>
            <a:off x="1276990" y="438150"/>
            <a:ext cx="6590100" cy="12930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200">
                <a:solidFill>
                  <a:srgbClr val="231F20"/>
                </a:solidFill>
                <a:latin typeface="Halant"/>
                <a:ea typeface="Halant"/>
                <a:cs typeface="Halant"/>
                <a:sym typeface="Halant"/>
              </a:rPr>
              <a:t>SILENT DISCUSSION</a:t>
            </a:r>
            <a:endParaRPr b="1" sz="4200">
              <a:solidFill>
                <a:srgbClr val="231F20"/>
              </a:solidFill>
              <a:latin typeface="Halant"/>
              <a:ea typeface="Halant"/>
              <a:cs typeface="Halant"/>
              <a:sym typeface="Halant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200">
                <a:solidFill>
                  <a:srgbClr val="231F20"/>
                </a:solidFill>
                <a:latin typeface="Halant"/>
                <a:ea typeface="Halant"/>
                <a:cs typeface="Halant"/>
                <a:sym typeface="Halant"/>
              </a:rPr>
              <a:t>EXPECTATIONS</a:t>
            </a:r>
            <a:endParaRPr b="1" sz="4200">
              <a:solidFill>
                <a:srgbClr val="231F20"/>
              </a:solidFill>
              <a:latin typeface="Halant"/>
              <a:ea typeface="Halant"/>
              <a:cs typeface="Halant"/>
              <a:sym typeface="Halant"/>
            </a:endParaRPr>
          </a:p>
        </p:txBody>
      </p:sp>
      <p:grpSp>
        <p:nvGrpSpPr>
          <p:cNvPr id="126" name="Google Shape;126;p16"/>
          <p:cNvGrpSpPr/>
          <p:nvPr/>
        </p:nvGrpSpPr>
        <p:grpSpPr>
          <a:xfrm>
            <a:off x="7929578" y="-49020"/>
            <a:ext cx="781313" cy="885635"/>
            <a:chOff x="0" y="-130721"/>
            <a:chExt cx="2083500" cy="2361695"/>
          </a:xfrm>
        </p:grpSpPr>
        <p:grpSp>
          <p:nvGrpSpPr>
            <p:cNvPr id="127" name="Google Shape;127;p16"/>
            <p:cNvGrpSpPr/>
            <p:nvPr/>
          </p:nvGrpSpPr>
          <p:grpSpPr>
            <a:xfrm>
              <a:off x="75599" y="-130721"/>
              <a:ext cx="1932614" cy="2361695"/>
              <a:chOff x="0" y="-47625"/>
              <a:chExt cx="704100" cy="860425"/>
            </a:xfrm>
          </p:grpSpPr>
          <p:sp>
            <p:nvSpPr>
              <p:cNvPr id="128" name="Google Shape;128;p16"/>
              <p:cNvSpPr/>
              <p:nvPr/>
            </p:nvSpPr>
            <p:spPr>
              <a:xfrm>
                <a:off x="0" y="0"/>
                <a:ext cx="703982" cy="812800"/>
              </a:xfrm>
              <a:custGeom>
                <a:rect b="b" l="l" r="r" t="t"/>
                <a:pathLst>
                  <a:path extrusionOk="0" h="812800" w="703982">
                    <a:moveTo>
                      <a:pt x="234787" y="793731"/>
                    </a:moveTo>
                    <a:cubicBezTo>
                      <a:pt x="270879" y="805245"/>
                      <a:pt x="311910" y="812800"/>
                      <a:pt x="352180" y="812800"/>
                    </a:cubicBezTo>
                    <a:cubicBezTo>
                      <a:pt x="392452" y="812800"/>
                      <a:pt x="431204" y="806323"/>
                      <a:pt x="466915" y="794809"/>
                    </a:cubicBezTo>
                    <a:cubicBezTo>
                      <a:pt x="467675" y="794450"/>
                      <a:pt x="468435" y="794450"/>
                      <a:pt x="469194" y="794090"/>
                    </a:cubicBezTo>
                    <a:cubicBezTo>
                      <a:pt x="603304" y="748035"/>
                      <a:pt x="702082" y="626421"/>
                      <a:pt x="703982" y="484298"/>
                    </a:cubicBezTo>
                    <a:lnTo>
                      <a:pt x="703982" y="0"/>
                    </a:lnTo>
                    <a:lnTo>
                      <a:pt x="0" y="0"/>
                    </a:lnTo>
                    <a:lnTo>
                      <a:pt x="0" y="483939"/>
                    </a:lnTo>
                    <a:cubicBezTo>
                      <a:pt x="1900" y="627140"/>
                      <a:pt x="99158" y="748755"/>
                      <a:pt x="234787" y="793731"/>
                    </a:cubicBezTo>
                    <a:close/>
                  </a:path>
                </a:pathLst>
              </a:custGeom>
              <a:solidFill>
                <a:srgbClr val="38E0A4"/>
              </a:solidFill>
              <a:ln>
                <a:noFill/>
              </a:ln>
            </p:spPr>
            <p:txBody>
              <a:bodyPr anchorCtr="0" anchor="ctr" bIns="45725" lIns="45725" spcFirstLastPara="1" rIns="45725" wrap="square" tIns="457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9" name="Google Shape;129;p16"/>
              <p:cNvSpPr txBox="1"/>
              <p:nvPr/>
            </p:nvSpPr>
            <p:spPr>
              <a:xfrm>
                <a:off x="0" y="-47625"/>
                <a:ext cx="704100" cy="7335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25400" lIns="25400" spcFirstLastPara="1" rIns="25400" wrap="square" tIns="25400">
                <a:noAutofit/>
              </a:bodyPr>
              <a:lstStyle/>
              <a:p>
                <a:pPr indent="0" lvl="0" marL="0" marR="0" rtl="0" algn="ctr">
                  <a:lnSpc>
                    <a:spcPct val="147722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9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sp>
          <p:nvSpPr>
            <p:cNvPr id="130" name="Google Shape;130;p16"/>
            <p:cNvSpPr txBox="1"/>
            <p:nvPr/>
          </p:nvSpPr>
          <p:spPr>
            <a:xfrm>
              <a:off x="0" y="447107"/>
              <a:ext cx="2083500" cy="1149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marR="0" rtl="0" algn="ctr">
                <a:lnSpc>
                  <a:spcPct val="14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800">
                  <a:solidFill>
                    <a:schemeClr val="lt1"/>
                  </a:solidFill>
                  <a:latin typeface="Halant"/>
                  <a:ea typeface="Halant"/>
                  <a:cs typeface="Halant"/>
                  <a:sym typeface="Halant"/>
                </a:rPr>
                <a:t>3</a:t>
              </a:r>
              <a:endParaRPr sz="700">
                <a:solidFill>
                  <a:schemeClr val="lt1"/>
                </a:solidFill>
              </a:endParaRPr>
            </a:p>
          </p:txBody>
        </p:sp>
      </p:grpSp>
      <p:sp>
        <p:nvSpPr>
          <p:cNvPr id="131" name="Google Shape;131;p16"/>
          <p:cNvSpPr/>
          <p:nvPr/>
        </p:nvSpPr>
        <p:spPr>
          <a:xfrm>
            <a:off x="-1313786" y="-366668"/>
            <a:ext cx="3657600" cy="1238892"/>
          </a:xfrm>
          <a:custGeom>
            <a:rect b="b" l="l" r="r" t="t"/>
            <a:pathLst>
              <a:path extrusionOk="0" h="2477783" w="7315200">
                <a:moveTo>
                  <a:pt x="0" y="0"/>
                </a:moveTo>
                <a:lnTo>
                  <a:pt x="7315200" y="0"/>
                </a:lnTo>
                <a:lnTo>
                  <a:pt x="7315200" y="2477783"/>
                </a:lnTo>
                <a:lnTo>
                  <a:pt x="0" y="2477783"/>
                </a:lnTo>
                <a:lnTo>
                  <a:pt x="0" y="0"/>
                </a:lnTo>
                <a:close/>
              </a:path>
            </a:pathLst>
          </a:custGeom>
          <a:blipFill rotWithShape="1">
            <a:blip r:embed="rId3">
              <a:alphaModFix/>
            </a:blip>
            <a:stretch>
              <a:fillRect b="0" l="0" r="0" t="0"/>
            </a:stretch>
          </a:blipFill>
          <a:ln>
            <a:noFill/>
          </a:ln>
        </p:spPr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p17"/>
          <p:cNvSpPr txBox="1"/>
          <p:nvPr/>
        </p:nvSpPr>
        <p:spPr>
          <a:xfrm>
            <a:off x="270062" y="1458325"/>
            <a:ext cx="8343300" cy="31401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-22225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1700"/>
              <a:buFont typeface="Inter"/>
              <a:buChar char="●"/>
            </a:pPr>
            <a:r>
              <a:rPr lang="en" sz="17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According to the source, </a:t>
            </a:r>
            <a:r>
              <a:rPr lang="en" sz="17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how did this individual or group respond to imperial rule?</a:t>
            </a:r>
            <a:endParaRPr sz="17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2225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1700"/>
              <a:buFont typeface="Inter"/>
              <a:buChar char="●"/>
            </a:pPr>
            <a:r>
              <a:rPr lang="en" sz="17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What reasons did the people in this source have for resisting or responding to imperial rule?</a:t>
            </a:r>
            <a:endParaRPr sz="17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2225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1700"/>
              <a:buFont typeface="Inter"/>
              <a:buChar char="●"/>
            </a:pPr>
            <a:r>
              <a:rPr lang="en" sz="17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Did the people in this source resist imperial rule, cooperate with it, or do both?</a:t>
            </a:r>
            <a:endParaRPr sz="17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2225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1700"/>
              <a:buFont typeface="Inter"/>
              <a:buChar char="●"/>
            </a:pPr>
            <a:r>
              <a:rPr lang="en" sz="17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How does this response to imperialism compare to another source you’ve studied?</a:t>
            </a:r>
            <a:endParaRPr sz="17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2225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1700"/>
              <a:buFont typeface="Inter"/>
              <a:buChar char="●"/>
            </a:pPr>
            <a:r>
              <a:rPr lang="en" sz="17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What perspectives or voices might be missing from this source?</a:t>
            </a:r>
            <a:endParaRPr sz="17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2225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1700"/>
              <a:buFont typeface="Inter"/>
              <a:buChar char="●"/>
            </a:pPr>
            <a:r>
              <a:rPr lang="en" sz="17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Ask a question about the source</a:t>
            </a:r>
            <a:endParaRPr sz="17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2225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1700"/>
              <a:buFont typeface="Inter"/>
              <a:buChar char="●"/>
            </a:pPr>
            <a:r>
              <a:rPr lang="en" sz="17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Connect to something you know</a:t>
            </a:r>
            <a:endParaRPr sz="17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2225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1700"/>
              <a:buFont typeface="Inter"/>
              <a:buChar char="●"/>
            </a:pPr>
            <a:r>
              <a:rPr lang="en" sz="17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Build on a peer’s comment</a:t>
            </a:r>
            <a:endParaRPr sz="17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-22225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231F20"/>
              </a:buClr>
              <a:buSzPts val="1700"/>
              <a:buFont typeface="Inter"/>
              <a:buChar char="●"/>
            </a:pPr>
            <a:r>
              <a:rPr lang="en" sz="1700">
                <a:solidFill>
                  <a:srgbClr val="231F20"/>
                </a:solidFill>
                <a:latin typeface="Inter"/>
                <a:ea typeface="Inter"/>
                <a:cs typeface="Inter"/>
                <a:sym typeface="Inter"/>
              </a:rPr>
              <a:t>Challenge a peer’s comment</a:t>
            </a:r>
            <a:endParaRPr sz="1700">
              <a:solidFill>
                <a:srgbClr val="231F20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37" name="Google Shape;137;p17"/>
          <p:cNvSpPr/>
          <p:nvPr/>
        </p:nvSpPr>
        <p:spPr>
          <a:xfrm>
            <a:off x="6882084" y="3599399"/>
            <a:ext cx="3657600" cy="1238892"/>
          </a:xfrm>
          <a:custGeom>
            <a:rect b="b" l="l" r="r" t="t"/>
            <a:pathLst>
              <a:path extrusionOk="0" h="2477783" w="7315200">
                <a:moveTo>
                  <a:pt x="0" y="0"/>
                </a:moveTo>
                <a:lnTo>
                  <a:pt x="7315200" y="0"/>
                </a:lnTo>
                <a:lnTo>
                  <a:pt x="7315200" y="2477783"/>
                </a:lnTo>
                <a:lnTo>
                  <a:pt x="0" y="2477783"/>
                </a:lnTo>
                <a:lnTo>
                  <a:pt x="0" y="0"/>
                </a:lnTo>
                <a:close/>
              </a:path>
            </a:pathLst>
          </a:custGeom>
          <a:blipFill rotWithShape="1">
            <a:blip r:embed="rId3">
              <a:alphaModFix/>
            </a:blip>
            <a:stretch>
              <a:fillRect b="0" l="0" r="0" t="0"/>
            </a:stretch>
          </a:blipFill>
          <a:ln>
            <a:noFill/>
          </a:ln>
        </p:spPr>
      </p:sp>
      <p:grpSp>
        <p:nvGrpSpPr>
          <p:cNvPr id="138" name="Google Shape;138;p17"/>
          <p:cNvGrpSpPr/>
          <p:nvPr/>
        </p:nvGrpSpPr>
        <p:grpSpPr>
          <a:xfrm>
            <a:off x="-127008" y="4615004"/>
            <a:ext cx="9398022" cy="468724"/>
            <a:chOff x="204" y="0"/>
            <a:chExt cx="25061391" cy="1249931"/>
          </a:xfrm>
        </p:grpSpPr>
        <p:grpSp>
          <p:nvGrpSpPr>
            <p:cNvPr id="139" name="Google Shape;139;p17"/>
            <p:cNvGrpSpPr/>
            <p:nvPr/>
          </p:nvGrpSpPr>
          <p:grpSpPr>
            <a:xfrm rot="5400000">
              <a:off x="12002369" y="-11663474"/>
              <a:ext cx="1249931" cy="24576878"/>
              <a:chOff x="0" y="-38100"/>
              <a:chExt cx="246900" cy="4854692"/>
            </a:xfrm>
          </p:grpSpPr>
          <p:sp>
            <p:nvSpPr>
              <p:cNvPr id="140" name="Google Shape;140;p17"/>
              <p:cNvSpPr/>
              <p:nvPr/>
            </p:nvSpPr>
            <p:spPr>
              <a:xfrm>
                <a:off x="0" y="0"/>
                <a:ext cx="246798" cy="4816592"/>
              </a:xfrm>
              <a:custGeom>
                <a:rect b="b" l="l" r="r" t="t"/>
                <a:pathLst>
                  <a:path extrusionOk="0" h="4816592" w="246798">
                    <a:moveTo>
                      <a:pt x="0" y="0"/>
                    </a:moveTo>
                    <a:lnTo>
                      <a:pt x="246798" y="0"/>
                    </a:lnTo>
                    <a:lnTo>
                      <a:pt x="246798" y="4816592"/>
                    </a:lnTo>
                    <a:lnTo>
                      <a:pt x="0" y="4816592"/>
                    </a:lnTo>
                    <a:close/>
                  </a:path>
                </a:pathLst>
              </a:custGeom>
              <a:solidFill>
                <a:srgbClr val="EFFEF9"/>
              </a:solidFill>
              <a:ln>
                <a:noFill/>
              </a:ln>
            </p:spPr>
          </p:sp>
          <p:sp>
            <p:nvSpPr>
              <p:cNvPr id="141" name="Google Shape;141;p17"/>
              <p:cNvSpPr txBox="1"/>
              <p:nvPr/>
            </p:nvSpPr>
            <p:spPr>
              <a:xfrm>
                <a:off x="0" y="-38100"/>
                <a:ext cx="246900" cy="48546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25400" lIns="25400" spcFirstLastPara="1" rIns="25400" wrap="square" tIns="25400">
                <a:noAutofit/>
              </a:bodyPr>
              <a:lstStyle/>
              <a:p>
                <a:pPr indent="0" lvl="0" marL="0" marR="0" rtl="0" algn="ctr">
                  <a:lnSpc>
                    <a:spcPct val="147722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9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sp>
          <p:nvSpPr>
            <p:cNvPr id="142" name="Google Shape;142;p17"/>
            <p:cNvSpPr txBox="1"/>
            <p:nvPr/>
          </p:nvSpPr>
          <p:spPr>
            <a:xfrm>
              <a:off x="7951598" y="305302"/>
              <a:ext cx="9176100" cy="5745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marR="0" rtl="0" algn="ctr">
                <a:lnSpc>
                  <a:spcPct val="139963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en" sz="1400" u="none" cap="none" strike="noStrike">
                  <a:solidFill>
                    <a:srgbClr val="231F20"/>
                  </a:solidFill>
                  <a:latin typeface="Halant"/>
                  <a:ea typeface="Halant"/>
                  <a:cs typeface="Halant"/>
                  <a:sym typeface="Halant"/>
                </a:rPr>
                <a:t>© Thinking Nation </a:t>
              </a:r>
              <a:r>
                <a:rPr b="1" lang="en" sz="1400">
                  <a:solidFill>
                    <a:srgbClr val="231F20"/>
                  </a:solidFill>
                  <a:latin typeface="Halant"/>
                  <a:ea typeface="Halant"/>
                  <a:cs typeface="Halant"/>
                  <a:sym typeface="Halant"/>
                </a:rPr>
                <a:t>2025</a:t>
              </a:r>
              <a:endParaRPr sz="700"/>
            </a:p>
          </p:txBody>
        </p:sp>
        <p:cxnSp>
          <p:nvCxnSpPr>
            <p:cNvPr id="143" name="Google Shape;143;p17"/>
            <p:cNvCxnSpPr/>
            <p:nvPr/>
          </p:nvCxnSpPr>
          <p:spPr>
            <a:xfrm>
              <a:off x="204" y="612007"/>
              <a:ext cx="9473700" cy="25500"/>
            </a:xfrm>
            <a:prstGeom prst="straightConnector1">
              <a:avLst/>
            </a:prstGeom>
            <a:noFill/>
            <a:ln cap="flat" cmpd="sng" w="152400">
              <a:solidFill>
                <a:srgbClr val="231F2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44" name="Google Shape;144;p17"/>
            <p:cNvCxnSpPr/>
            <p:nvPr/>
          </p:nvCxnSpPr>
          <p:spPr>
            <a:xfrm>
              <a:off x="15587895" y="612007"/>
              <a:ext cx="9473700" cy="25500"/>
            </a:xfrm>
            <a:prstGeom prst="straightConnector1">
              <a:avLst/>
            </a:prstGeom>
            <a:noFill/>
            <a:ln cap="flat" cmpd="sng" w="152400">
              <a:solidFill>
                <a:srgbClr val="231F2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145" name="Google Shape;145;p17"/>
          <p:cNvSpPr txBox="1"/>
          <p:nvPr/>
        </p:nvSpPr>
        <p:spPr>
          <a:xfrm>
            <a:off x="1221903" y="155000"/>
            <a:ext cx="6590100" cy="12930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200">
                <a:solidFill>
                  <a:srgbClr val="231F20"/>
                </a:solidFill>
                <a:latin typeface="Halant"/>
                <a:ea typeface="Halant"/>
                <a:cs typeface="Halant"/>
                <a:sym typeface="Halant"/>
              </a:rPr>
              <a:t>SILENT DISCUSSION</a:t>
            </a:r>
            <a:endParaRPr b="1" sz="4200">
              <a:solidFill>
                <a:srgbClr val="231F20"/>
              </a:solidFill>
              <a:latin typeface="Halant"/>
              <a:ea typeface="Halant"/>
              <a:cs typeface="Halant"/>
              <a:sym typeface="Halant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200">
                <a:solidFill>
                  <a:srgbClr val="231F20"/>
                </a:solidFill>
                <a:latin typeface="Halant"/>
                <a:ea typeface="Halant"/>
                <a:cs typeface="Halant"/>
                <a:sym typeface="Halant"/>
              </a:rPr>
              <a:t>POST-IT PROMPTS</a:t>
            </a:r>
            <a:endParaRPr b="1" sz="4200">
              <a:solidFill>
                <a:srgbClr val="231F20"/>
              </a:solidFill>
              <a:latin typeface="Halant"/>
              <a:ea typeface="Halant"/>
              <a:cs typeface="Halant"/>
              <a:sym typeface="Halant"/>
            </a:endParaRPr>
          </a:p>
        </p:txBody>
      </p:sp>
      <p:grpSp>
        <p:nvGrpSpPr>
          <p:cNvPr id="146" name="Google Shape;146;p17"/>
          <p:cNvGrpSpPr/>
          <p:nvPr/>
        </p:nvGrpSpPr>
        <p:grpSpPr>
          <a:xfrm>
            <a:off x="7929578" y="-49020"/>
            <a:ext cx="781313" cy="885635"/>
            <a:chOff x="0" y="-130721"/>
            <a:chExt cx="2083500" cy="2361695"/>
          </a:xfrm>
        </p:grpSpPr>
        <p:grpSp>
          <p:nvGrpSpPr>
            <p:cNvPr id="147" name="Google Shape;147;p17"/>
            <p:cNvGrpSpPr/>
            <p:nvPr/>
          </p:nvGrpSpPr>
          <p:grpSpPr>
            <a:xfrm>
              <a:off x="75599" y="-130721"/>
              <a:ext cx="1932614" cy="2361695"/>
              <a:chOff x="0" y="-47625"/>
              <a:chExt cx="704100" cy="860425"/>
            </a:xfrm>
          </p:grpSpPr>
          <p:sp>
            <p:nvSpPr>
              <p:cNvPr id="148" name="Google Shape;148;p17"/>
              <p:cNvSpPr/>
              <p:nvPr/>
            </p:nvSpPr>
            <p:spPr>
              <a:xfrm>
                <a:off x="0" y="0"/>
                <a:ext cx="703982" cy="812800"/>
              </a:xfrm>
              <a:custGeom>
                <a:rect b="b" l="l" r="r" t="t"/>
                <a:pathLst>
                  <a:path extrusionOk="0" h="812800" w="703982">
                    <a:moveTo>
                      <a:pt x="234787" y="793731"/>
                    </a:moveTo>
                    <a:cubicBezTo>
                      <a:pt x="270879" y="805245"/>
                      <a:pt x="311910" y="812800"/>
                      <a:pt x="352180" y="812800"/>
                    </a:cubicBezTo>
                    <a:cubicBezTo>
                      <a:pt x="392452" y="812800"/>
                      <a:pt x="431204" y="806323"/>
                      <a:pt x="466915" y="794809"/>
                    </a:cubicBezTo>
                    <a:cubicBezTo>
                      <a:pt x="467675" y="794450"/>
                      <a:pt x="468435" y="794450"/>
                      <a:pt x="469194" y="794090"/>
                    </a:cubicBezTo>
                    <a:cubicBezTo>
                      <a:pt x="603304" y="748035"/>
                      <a:pt x="702082" y="626421"/>
                      <a:pt x="703982" y="484298"/>
                    </a:cubicBezTo>
                    <a:lnTo>
                      <a:pt x="703982" y="0"/>
                    </a:lnTo>
                    <a:lnTo>
                      <a:pt x="0" y="0"/>
                    </a:lnTo>
                    <a:lnTo>
                      <a:pt x="0" y="483939"/>
                    </a:lnTo>
                    <a:cubicBezTo>
                      <a:pt x="1900" y="627140"/>
                      <a:pt x="99158" y="748755"/>
                      <a:pt x="234787" y="793731"/>
                    </a:cubicBezTo>
                    <a:close/>
                  </a:path>
                </a:pathLst>
              </a:custGeom>
              <a:solidFill>
                <a:srgbClr val="38E0A4"/>
              </a:solidFill>
              <a:ln>
                <a:noFill/>
              </a:ln>
            </p:spPr>
            <p:txBody>
              <a:bodyPr anchorCtr="0" anchor="ctr" bIns="45725" lIns="45725" spcFirstLastPara="1" rIns="45725" wrap="square" tIns="457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9" name="Google Shape;149;p17"/>
              <p:cNvSpPr txBox="1"/>
              <p:nvPr/>
            </p:nvSpPr>
            <p:spPr>
              <a:xfrm>
                <a:off x="0" y="-47625"/>
                <a:ext cx="704100" cy="7335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25400" lIns="25400" spcFirstLastPara="1" rIns="25400" wrap="square" tIns="25400">
                <a:noAutofit/>
              </a:bodyPr>
              <a:lstStyle/>
              <a:p>
                <a:pPr indent="0" lvl="0" marL="0" marR="0" rtl="0" algn="ctr">
                  <a:lnSpc>
                    <a:spcPct val="147722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9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sp>
          <p:nvSpPr>
            <p:cNvPr id="150" name="Google Shape;150;p17"/>
            <p:cNvSpPr txBox="1"/>
            <p:nvPr/>
          </p:nvSpPr>
          <p:spPr>
            <a:xfrm>
              <a:off x="0" y="447107"/>
              <a:ext cx="2083500" cy="1149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marR="0" rtl="0" algn="ctr">
                <a:lnSpc>
                  <a:spcPct val="14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800">
                  <a:solidFill>
                    <a:schemeClr val="lt1"/>
                  </a:solidFill>
                  <a:latin typeface="Halant"/>
                  <a:ea typeface="Halant"/>
                  <a:cs typeface="Halant"/>
                  <a:sym typeface="Halant"/>
                </a:rPr>
                <a:t>4</a:t>
              </a:r>
              <a:endParaRPr sz="700">
                <a:solidFill>
                  <a:schemeClr val="lt1"/>
                </a:solidFill>
              </a:endParaRPr>
            </a:p>
          </p:txBody>
        </p:sp>
      </p:grpSp>
      <p:sp>
        <p:nvSpPr>
          <p:cNvPr id="151" name="Google Shape;151;p17"/>
          <p:cNvSpPr/>
          <p:nvPr/>
        </p:nvSpPr>
        <p:spPr>
          <a:xfrm>
            <a:off x="-1707011" y="-437468"/>
            <a:ext cx="3657600" cy="1238892"/>
          </a:xfrm>
          <a:custGeom>
            <a:rect b="b" l="l" r="r" t="t"/>
            <a:pathLst>
              <a:path extrusionOk="0" h="2477783" w="7315200">
                <a:moveTo>
                  <a:pt x="0" y="0"/>
                </a:moveTo>
                <a:lnTo>
                  <a:pt x="7315200" y="0"/>
                </a:lnTo>
                <a:lnTo>
                  <a:pt x="7315200" y="2477783"/>
                </a:lnTo>
                <a:lnTo>
                  <a:pt x="0" y="2477783"/>
                </a:lnTo>
                <a:lnTo>
                  <a:pt x="0" y="0"/>
                </a:lnTo>
                <a:close/>
              </a:path>
            </a:pathLst>
          </a:custGeom>
          <a:blipFill rotWithShape="1">
            <a:blip r:embed="rId3">
              <a:alphaModFix/>
            </a:blip>
            <a:stretch>
              <a:fillRect b="0" l="0" r="0" t="0"/>
            </a:stretch>
          </a:blipFill>
          <a:ln>
            <a:noFill/>
          </a:ln>
        </p:spPr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